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76" r:id="rId6"/>
    <p:sldId id="260" r:id="rId7"/>
    <p:sldId id="261" r:id="rId8"/>
    <p:sldId id="262" r:id="rId9"/>
    <p:sldId id="277" r:id="rId10"/>
    <p:sldId id="263" r:id="rId11"/>
    <p:sldId id="278" r:id="rId12"/>
    <p:sldId id="264" r:id="rId13"/>
    <p:sldId id="279" r:id="rId14"/>
    <p:sldId id="280" r:id="rId15"/>
    <p:sldId id="265" r:id="rId16"/>
    <p:sldId id="266" r:id="rId17"/>
    <p:sldId id="281" r:id="rId18"/>
    <p:sldId id="267" r:id="rId19"/>
    <p:sldId id="268" r:id="rId20"/>
    <p:sldId id="282" r:id="rId21"/>
    <p:sldId id="269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4275428-78D3-277F-220D-B17BB4828508}" v="2" dt="2023-02-02T02:34:08.76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964"/>
    <p:restoredTop sz="94710"/>
  </p:normalViewPr>
  <p:slideViewPr>
    <p:cSldViewPr snapToGrid="0" snapToObjects="1">
      <p:cViewPr varScale="1">
        <p:scale>
          <a:sx n="74" d="100"/>
          <a:sy n="74" d="100"/>
        </p:scale>
        <p:origin x="208" y="7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imabindu.reddybollavaram012@nmims.edu.in" userId="S::urn:spo:guest#himabindu.reddybollavaram012@nmims.edu.in::" providerId="AD" clId="Web-{F4275428-78D3-277F-220D-B17BB4828508}"/>
    <pc:docChg chg="modSld">
      <pc:chgData name="himabindu.reddybollavaram012@nmims.edu.in" userId="S::urn:spo:guest#himabindu.reddybollavaram012@nmims.edu.in::" providerId="AD" clId="Web-{F4275428-78D3-277F-220D-B17BB4828508}" dt="2023-02-02T02:34:08.769" v="1" actId="1076"/>
      <pc:docMkLst>
        <pc:docMk/>
      </pc:docMkLst>
      <pc:sldChg chg="modSp">
        <pc:chgData name="himabindu.reddybollavaram012@nmims.edu.in" userId="S::urn:spo:guest#himabindu.reddybollavaram012@nmims.edu.in::" providerId="AD" clId="Web-{F4275428-78D3-277F-220D-B17BB4828508}" dt="2023-02-02T02:34:08.769" v="1" actId="1076"/>
        <pc:sldMkLst>
          <pc:docMk/>
          <pc:sldMk cId="2373796338" sldId="281"/>
        </pc:sldMkLst>
        <pc:picChg chg="mod">
          <ac:chgData name="himabindu.reddybollavaram012@nmims.edu.in" userId="S::urn:spo:guest#himabindu.reddybollavaram012@nmims.edu.in::" providerId="AD" clId="Web-{F4275428-78D3-277F-220D-B17BB4828508}" dt="2023-02-02T02:34:08.769" v="1" actId="1076"/>
          <ac:picMkLst>
            <pc:docMk/>
            <pc:sldMk cId="2373796338" sldId="281"/>
            <ac:picMk id="5" creationId="{283EB6F3-1D43-A041-B7F8-B62C1E9110BE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4FF4D7-0C9D-A541-B0D7-4EBAA2B4F882}" type="datetimeFigureOut">
              <a:rPr lang="en-US" smtClean="0"/>
              <a:t>2/1/2023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43375B-206B-074E-8B12-FDB0E7D283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66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8FC447-CC8F-0646-BD0B-B87146BC67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B1CC7D-9DFE-694F-9825-90F104DA13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4A6E1B-0CF0-204D-A68C-6D1D8DF678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4FBA6-7547-2449-B45F-5E986846E2BB}" type="datetime1">
              <a:rPr lang="en-IN" smtClean="0"/>
              <a:t>01-02-2023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ECC808-14AE-D44B-B091-8494165FFE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96593B-45CE-FA46-9FC4-FF035CA7CA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D5B86-ABA6-D443-A47A-B76C324FCE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5693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10181C-2159-0741-97AA-511D0AEA72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087315-AF55-3D43-8F26-2FAC248115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15AD2E-0A25-E14E-AE1C-485BA5CB50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6DED4A-DE65-3A4F-AFB5-908F322526F3}" type="datetime1">
              <a:rPr lang="en-IN" smtClean="0"/>
              <a:t>01-02-2023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E76134-4DA3-F34C-9DFC-9CCB2237EF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F45CBA-5F9B-CA49-A754-CB9172343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D5B86-ABA6-D443-A47A-B76C324FCE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26375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1E9899E-1EF2-AB44-92FA-9133104C002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5D9BC57-9932-9141-80F7-6E349824EE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918612-4B61-BF4F-BB59-2E3EAC7888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9AF6C0-887E-A84D-8C2A-468DA7423717}" type="datetime1">
              <a:rPr lang="en-IN" smtClean="0"/>
              <a:t>01-02-2023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C437C3-74EB-7E47-8EBA-7D744ACFC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0C8B9F-D192-844E-882D-074E3E796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D5B86-ABA6-D443-A47A-B76C324FCE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3673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21A7AC-5EB0-4840-9C6B-00852FCF0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37EDE3-958F-1442-B165-3B746DA444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56F2F6-D95C-6D4A-9ADF-971C8FAB8F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5563D-19DE-6F49-A6FE-6EE3A84B18A9}" type="datetime1">
              <a:rPr lang="en-IN" smtClean="0"/>
              <a:t>01-02-2023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38214B-BE44-5641-84F5-DB9A68F104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BF9D28-4BC2-AE4B-861E-60A492D19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D5B86-ABA6-D443-A47A-B76C324FCE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0035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B6E8F-30E4-334D-B937-72A9346E1E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45EAFD-80AC-454F-84C6-C3ABD25894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0D582D-DBBE-3240-A005-07A49D3BDD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97C15F-5025-B442-9DED-F9F36F3D172F}" type="datetime1">
              <a:rPr lang="en-IN" smtClean="0"/>
              <a:t>01-02-2023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79192E-99F2-344D-BEFE-FD9F28D31D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7C0E98-3ABD-B94E-B764-124AC987A4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D5B86-ABA6-D443-A47A-B76C324FCE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7755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50AA18-17CE-C948-A081-6D1FD3EF4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A04327-EA7F-634D-8BE4-EF473BEC68A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7019FF-BB4F-5040-9FB5-8CE2A2C373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E56E42-F09F-9447-94A3-1EE07ED55F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78A14-F8B6-9F42-986B-90B03D604D68}" type="datetime1">
              <a:rPr lang="en-IN" smtClean="0"/>
              <a:t>01-02-2023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31F801-BD03-3D4C-835C-9EE7413E69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6CA76A-E061-E143-B7DE-B72A08BFB8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D5B86-ABA6-D443-A47A-B76C324FCE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2671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16B87-F3F9-5A4E-8E2D-61DDDB2633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8346BD-D4B2-AA43-A969-0E9A321D8C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FD654D-C0E2-D341-9602-B7908A8432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CF68C7-30E0-6140-9A4F-9E34A50004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EDF56BC-C76E-ED4B-9235-3102594ED52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611D6C-659F-7449-9B01-F3B623831A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99512-554F-5145-BA36-1DF3E187D049}" type="datetime1">
              <a:rPr lang="en-IN" smtClean="0"/>
              <a:t>01-02-2023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7854945-7517-F746-A036-610F040602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CF0DFE6-884C-574E-9FE9-2BA72BA2E5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D5B86-ABA6-D443-A47A-B76C324FCE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4875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049FC-17FC-934E-932F-EC05270E0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D30A322-4EB6-C14A-9290-37FAD7D427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59FB8-07B2-C548-857F-D333780C7E4A}" type="datetime1">
              <a:rPr lang="en-IN" smtClean="0"/>
              <a:t>01-02-2023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F2A4ED-BF46-6743-B39F-1B633C67D1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6FC979-DA58-0949-85FF-734624D4F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D5B86-ABA6-D443-A47A-B76C324FCE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6137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7CCAE5E-E547-9742-AB43-59DF346F35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92FFD-DF78-304C-8F64-81A9CEBE0401}" type="datetime1">
              <a:rPr lang="en-IN" smtClean="0"/>
              <a:t>01-02-2023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BE2D0F-01B2-384A-ABE4-5A3CBA80EA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6DE444-4E90-6D48-A4C1-3594BBAA9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D5B86-ABA6-D443-A47A-B76C324FCE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6243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0E94AE-D4E0-6440-8507-262E5D74E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E198D8-DDA3-834B-91FD-AD9F4FADA6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E60C04-32C6-4743-92E1-60276EB02B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99AAED-6849-2F45-88EC-7DB1BCE66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30162-6FC2-F24E-A065-0A82940B671D}" type="datetime1">
              <a:rPr lang="en-IN" smtClean="0"/>
              <a:t>01-02-2023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A53FF8-5CB3-A740-ADDD-BC0AD5C4D4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CC6B74-B410-1745-B750-4005B93AF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D5B86-ABA6-D443-A47A-B76C324FCE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0048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962DD7-514B-AB4C-B347-C599744F3C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4B136B0-BC34-524B-A220-8D75C6369AF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E9BEE2-3324-1B47-BF4C-F30D8FEA59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8F21EF-223C-E943-9271-C8C41F4753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37987F-FEC3-F24F-8AA9-E3105D342947}" type="datetime1">
              <a:rPr lang="en-IN" smtClean="0"/>
              <a:t>01-02-2023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59D968-B132-6A4E-8462-581D33B3FA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E3527D-65A1-314C-BD5D-B907E49C4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D5B86-ABA6-D443-A47A-B76C324FCE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3103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7A8A092-17A8-C04E-9537-38D7F77C29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E14C2E-AC12-F544-B3E0-E28FF215D5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65AD3E-5231-9143-9B9C-96A5038D60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75CE1A-D140-D64D-A986-F7C3D56C99ED}" type="datetime1">
              <a:rPr lang="en-IN" smtClean="0"/>
              <a:t>01-02-2023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3D6089-208B-8C4C-A1F3-D8DBCA9FFA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2F7227-CA8F-CC4F-94A5-DD63EF60EA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4D5B86-ABA6-D443-A47A-B76C324FCE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7146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828091-2258-C942-9B1C-B2426732CE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1560" y="4754781"/>
            <a:ext cx="10991462" cy="1511559"/>
          </a:xfrm>
        </p:spPr>
        <p:txBody>
          <a:bodyPr>
            <a:normAutofit/>
          </a:bodyPr>
          <a:lstStyle/>
          <a:p>
            <a:r>
              <a:rPr lang="en-US" sz="4800" b="1" dirty="0"/>
              <a:t>Advanced Machine Learning Techniques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4E1CAE-A1D9-1B42-8B8E-2847CA5203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91951" y="6074228"/>
            <a:ext cx="9144000" cy="783772"/>
          </a:xfrm>
        </p:spPr>
        <p:txBody>
          <a:bodyPr>
            <a:normAutofit fontScale="92500" lnSpcReduction="10000"/>
          </a:bodyPr>
          <a:lstStyle/>
          <a:p>
            <a:endParaRPr lang="en-US" dirty="0"/>
          </a:p>
          <a:p>
            <a:r>
              <a:rPr lang="en-US" dirty="0"/>
              <a:t>Session - 1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FB7094-3EE6-2842-A95C-E66DEEE351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4137" y="666077"/>
            <a:ext cx="7566308" cy="432516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15549B-5B03-E945-9E41-07BB8B95B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D5B86-ABA6-D443-A47A-B76C324FCE9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8377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F9AA58-59C1-9F40-9589-104B7464C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Issue with projection: </a:t>
            </a:r>
            <a:r>
              <a:rPr lang="en-US" dirty="0" err="1"/>
              <a:t>Eg</a:t>
            </a:r>
            <a:r>
              <a:rPr lang="en-US" dirty="0"/>
              <a:t> swiss roll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68E66FC-799A-CC46-A57E-A209514E19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53296" y="1690688"/>
            <a:ext cx="4342704" cy="4351338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CC340B-2E8D-B948-B1E7-F9906A1AFF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D5B86-ABA6-D443-A47A-B76C324FCE9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2116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F9AA58-59C1-9F40-9589-104B7464C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Issue with projection: </a:t>
            </a:r>
            <a:r>
              <a:rPr lang="en-US" dirty="0" err="1"/>
              <a:t>Eg</a:t>
            </a:r>
            <a:r>
              <a:rPr lang="en-US" dirty="0"/>
              <a:t> swiss roll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68E66FC-799A-CC46-A57E-A209514E19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53296" y="1690688"/>
            <a:ext cx="4342704" cy="4351338"/>
          </a:xfr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AEEC75B-30FC-E641-9E64-2569AE6F7A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729" y="2294927"/>
            <a:ext cx="5248300" cy="294887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3D955D-D59A-5448-976B-D390DF458C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D5B86-ABA6-D443-A47A-B76C324FCE9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2127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D332DA-9FC5-E147-8788-F9C435BB0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Swiss roll data set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F006DC0-94C6-DD4D-B793-4252F09D5C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14956" y="1825625"/>
            <a:ext cx="5762087" cy="4351338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7BF4B54-2327-4F47-9A3D-7280CEB021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D5B86-ABA6-D443-A47A-B76C324FCE9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230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D332DA-9FC5-E147-8788-F9C435BB0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Projection of swiss roll data sets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F006DC0-94C6-DD4D-B793-4252F09D5C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1837" y="2366796"/>
            <a:ext cx="4801279" cy="3625768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292C86B-54DB-C544-9A0D-AC4B625B86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3116" y="1659518"/>
            <a:ext cx="7019614" cy="492604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393C39-3328-B648-8162-956BD1D714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D5B86-ABA6-D443-A47A-B76C324FCE9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0455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D332DA-9FC5-E147-8788-F9C435BB0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Manifold Learning: Unrolling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F006DC0-94C6-DD4D-B793-4252F09D5C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1837" y="2366796"/>
            <a:ext cx="4801279" cy="3625768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0F5FAFF-60A0-F847-AF01-F164B4D3EE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3116" y="1550049"/>
            <a:ext cx="7167636" cy="507468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79A4AB-4BB0-4244-8C6B-11A12589E6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D5B86-ABA6-D443-A47A-B76C324FCE9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2393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C734F-8201-324F-A880-16AA0E59F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Manifold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2CC76E-862A-6D48-ADA5-A62228E4F2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8253"/>
            <a:ext cx="10515600" cy="4758710"/>
          </a:xfrm>
        </p:spPr>
        <p:txBody>
          <a:bodyPr/>
          <a:lstStyle/>
          <a:p>
            <a:r>
              <a:rPr lang="en-US" dirty="0"/>
              <a:t>2 d manifold is a 2D shape which can be be bent and twisted in a higher dimensional shape, say 3.</a:t>
            </a:r>
          </a:p>
          <a:p>
            <a:endParaRPr lang="en-US" dirty="0"/>
          </a:p>
          <a:p>
            <a:r>
              <a:rPr lang="en-US" dirty="0"/>
              <a:t>Task at hand will be simpler in most cases if it is expressed in lower dimensional manifold.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34CB84-6A9F-974A-B42F-8C1F9DA642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7250" y="3547965"/>
            <a:ext cx="7937500" cy="29718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3C4397-798F-544B-B54B-B4E0C2BCA6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D5B86-ABA6-D443-A47A-B76C324FCE9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0289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605E14-03D6-704B-8041-7A7EA85EA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Principal Component Analysis - PCA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495CE8-D3D2-424D-BA3A-C3F96214C2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Identifies the right hyperplane that is closest to the data, then projects into it. </a:t>
            </a:r>
          </a:p>
          <a:p>
            <a:endParaRPr lang="en-US" dirty="0"/>
          </a:p>
          <a:p>
            <a:r>
              <a:rPr lang="en-US" dirty="0"/>
              <a:t>Right…?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3EB6F3-1D43-A041-B7F8-B62C1E9110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3564" y="2588467"/>
            <a:ext cx="8840236" cy="419198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F8CA46-5D6B-3548-BB0C-CBA326048E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D5B86-ABA6-D443-A47A-B76C324FCE9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319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605E14-03D6-704B-8041-7A7EA85EA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Principal Component Analysis - PCA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495CE8-D3D2-424D-BA3A-C3F96214C2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98367" y="1690688"/>
            <a:ext cx="6445898" cy="4351338"/>
          </a:xfrm>
        </p:spPr>
        <p:txBody>
          <a:bodyPr/>
          <a:lstStyle/>
          <a:p>
            <a:r>
              <a:rPr lang="en-US" dirty="0"/>
              <a:t>Choose the hyperplane which preserves the maximum amount of variance. </a:t>
            </a:r>
          </a:p>
          <a:p>
            <a:endParaRPr lang="en-US" dirty="0"/>
          </a:p>
          <a:p>
            <a:r>
              <a:rPr lang="en-US" dirty="0"/>
              <a:t>Principal component: the axis which has this property.</a:t>
            </a:r>
          </a:p>
          <a:p>
            <a:endParaRPr lang="en-US" dirty="0"/>
          </a:p>
          <a:p>
            <a:r>
              <a:rPr lang="en-US" dirty="0"/>
              <a:t>For, 3D or higher, choose another axis, which is orthogonal(perpendicular) to the PC, which preserves maximum variance. 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3EB6F3-1D43-A041-B7F8-B62C1E9110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95162"/>
            <a:ext cx="5284859" cy="250604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5FB2CA-1658-E34F-885E-8D245E9D97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D5B86-ABA6-D443-A47A-B76C324FCE9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7963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62AE96-2C5E-8047-8B68-22F28BFE9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4285FD7-C928-C143-9E05-580F0B2E22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00035" y="1825625"/>
            <a:ext cx="7791930" cy="4351338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EED50F-CD78-C44A-BE16-4334E8F90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D5B86-ABA6-D443-A47A-B76C324FCE9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5216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93095D-7FC7-1A4C-8052-CD84E8EE5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Characteristics of PCA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3C8176-F169-BD48-9DE0-637B3C4F2B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5674566" cy="4873755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Explained variance ratio: Proportion of data’s variance explained by each PC</a:t>
            </a:r>
          </a:p>
          <a:p>
            <a:pPr>
              <a:lnSpc>
                <a:spcPct val="150000"/>
              </a:lnSpc>
            </a:pPr>
            <a:r>
              <a:rPr lang="en-US" dirty="0"/>
              <a:t> # of PC: Min of PCS required to keep around 95% of variance. Usually 2 or 3.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54EE12-A7A6-0F4B-AA94-EC72922327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0194" y="2164700"/>
            <a:ext cx="5879845" cy="371358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22D122-9850-674A-A8C1-02886F8979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D5B86-ABA6-D443-A47A-B76C324FCE9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2655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58DA8-6B20-D24A-AF1D-E41A3CABA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045"/>
            <a:ext cx="10515600" cy="1325563"/>
          </a:xfrm>
        </p:spPr>
        <p:txBody>
          <a:bodyPr/>
          <a:lstStyle/>
          <a:p>
            <a:r>
              <a:rPr lang="en-US" dirty="0"/>
              <a:t>Advanced MLT – Course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DA1450-529B-0E41-B895-A41C802E25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3608"/>
            <a:ext cx="10515600" cy="5514392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US" dirty="0"/>
              <a:t>Dimensionality reduction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Principal Component Analysis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Linear Discriminant Analysis , Locally Linear Embedding</a:t>
            </a:r>
          </a:p>
          <a:p>
            <a:pPr lvl="1">
              <a:lnSpc>
                <a:spcPct val="150000"/>
              </a:lnSpc>
            </a:pPr>
            <a:r>
              <a:rPr lang="en-IN" dirty="0"/>
              <a:t>T - Distributed Stochastic Neighbour Embedding 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Clustering and Mixture models</a:t>
            </a:r>
          </a:p>
          <a:p>
            <a:pPr>
              <a:lnSpc>
                <a:spcPct val="150000"/>
              </a:lnSpc>
            </a:pPr>
            <a:r>
              <a:rPr lang="en-US" dirty="0"/>
              <a:t>Machine Learning Project Life Cycle</a:t>
            </a:r>
          </a:p>
          <a:p>
            <a:pPr>
              <a:lnSpc>
                <a:spcPct val="150000"/>
              </a:lnSpc>
            </a:pPr>
            <a:r>
              <a:rPr lang="en-US" dirty="0"/>
              <a:t>ML deployment</a:t>
            </a:r>
          </a:p>
          <a:p>
            <a:pPr>
              <a:lnSpc>
                <a:spcPct val="150000"/>
              </a:lnSpc>
            </a:pPr>
            <a:r>
              <a:rPr lang="en-US" dirty="0"/>
              <a:t> Deployment using FastAPI and cloud platforms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0BB679-AB1D-FF40-8417-96371F36A2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D5B86-ABA6-D443-A47A-B76C324FCE9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520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63FFA1-B468-3541-8341-ACBD5F81B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of PCA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7DC46B8-A180-C143-A427-DEBADB5353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59731" y="2038064"/>
            <a:ext cx="9809552" cy="407407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750914-1640-BE4B-AC94-E5A74DFC97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D5B86-ABA6-D443-A47A-B76C324FCE9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1433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6BC70E-8CA4-D74B-95A8-2683E68B90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Implementation of PCA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F6DF6D-43A1-F646-8044-33C6F9F53A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F0889-1139-C64F-BCA5-6AB940B438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D5B86-ABA6-D443-A47A-B76C324FCE9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1819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B11DF3-3C6B-EF43-8826-9173EC3F1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Dimensionality Reduction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158C47E-55BA-1E42-94ED-4725EAFD1D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086882"/>
            <a:ext cx="5708061" cy="3362195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340B45A-67D8-304B-A249-897D351FD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D5B86-ABA6-D443-A47A-B76C324FCE9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1601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B7A503-D154-C543-94DF-C7F57F65AB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160967" cy="1325563"/>
          </a:xfrm>
        </p:spPr>
        <p:txBody>
          <a:bodyPr/>
          <a:lstStyle/>
          <a:p>
            <a:r>
              <a:rPr lang="en-US" b="1" dirty="0"/>
              <a:t>Increasing dimension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D243BA9-D471-5647-8076-6ABFE465B9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10007600" cy="3568700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FF4561-3B34-E148-B3B0-DD186156E3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D5B86-ABA6-D443-A47A-B76C324FCE9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8487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B7A503-D154-C543-94DF-C7F57F65AB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160967" cy="1325563"/>
          </a:xfrm>
        </p:spPr>
        <p:txBody>
          <a:bodyPr/>
          <a:lstStyle/>
          <a:p>
            <a:r>
              <a:rPr lang="en-US" b="1" dirty="0"/>
              <a:t>Increasing dimension =&gt; Curse of dimensionality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D243BA9-D471-5647-8076-6ABFE465B9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199" y="2903667"/>
            <a:ext cx="5149434" cy="1836283"/>
          </a:xfrm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F816626B-2392-2648-B495-EDBE32675C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1873019"/>
              </p:ext>
            </p:extLst>
          </p:nvPr>
        </p:nvGraphicFramePr>
        <p:xfrm>
          <a:off x="6255656" y="1421535"/>
          <a:ext cx="5936343" cy="5436787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60964">
                  <a:extLst>
                    <a:ext uri="{9D8B030D-6E8A-4147-A177-3AD203B41FA5}">
                      <a16:colId xmlns:a16="http://schemas.microsoft.com/office/drawing/2014/main" val="3060402151"/>
                    </a:ext>
                  </a:extLst>
                </a:gridCol>
                <a:gridCol w="2500604">
                  <a:extLst>
                    <a:ext uri="{9D8B030D-6E8A-4147-A177-3AD203B41FA5}">
                      <a16:colId xmlns:a16="http://schemas.microsoft.com/office/drawing/2014/main" val="39729076"/>
                    </a:ext>
                  </a:extLst>
                </a:gridCol>
                <a:gridCol w="2674775">
                  <a:extLst>
                    <a:ext uri="{9D8B030D-6E8A-4147-A177-3AD203B41FA5}">
                      <a16:colId xmlns:a16="http://schemas.microsoft.com/office/drawing/2014/main" val="2670103167"/>
                    </a:ext>
                  </a:extLst>
                </a:gridCol>
              </a:tblGrid>
              <a:tr h="745107">
                <a:tc>
                  <a:txBody>
                    <a:bodyPr/>
                    <a:lstStyle/>
                    <a:p>
                      <a:r>
                        <a:rPr lang="en-US" dirty="0"/>
                        <a:t> Dim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Points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Distance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100935"/>
                  </a:ext>
                </a:extLst>
              </a:tr>
              <a:tr h="75545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1,5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229179"/>
                  </a:ext>
                </a:extLst>
              </a:tr>
              <a:tr h="75545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(1,1), (5,5)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5.66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1405005"/>
                  </a:ext>
                </a:extLst>
              </a:tr>
              <a:tr h="75545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(1,1,1), (5,5,5)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6.93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3567438"/>
                  </a:ext>
                </a:extLst>
              </a:tr>
              <a:tr h="75545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(1,1,1,1), (5,5,5,5)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2938996"/>
                  </a:ext>
                </a:extLst>
              </a:tr>
              <a:tr h="75545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(1,1,1,1,1), (5,5,5,5,5)</a:t>
                      </a:r>
                    </a:p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8.94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130155"/>
                  </a:ext>
                </a:extLst>
              </a:tr>
              <a:tr h="75545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6524304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C4CE8B-8F95-D947-9E67-96D877687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D5B86-ABA6-D443-A47A-B76C324FCE9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7360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FF31FB-3948-B343-834F-6DF282E8D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Issues with high dimensionality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534826-750E-1542-ACBD-750474F751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Overfitting models</a:t>
            </a:r>
          </a:p>
          <a:p>
            <a:endParaRPr lang="en-US" dirty="0"/>
          </a:p>
          <a:p>
            <a:r>
              <a:rPr lang="en-US" dirty="0"/>
              <a:t>Not enough training set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0703E7-A1C0-DF45-9D4A-2ECEED4268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D5B86-ABA6-D443-A47A-B76C324FCE9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3850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A31435-D2CC-3B46-9D90-592641839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Approaches to dimensionality reduction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128620-9866-D445-86B6-44AA9695AD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Projection</a:t>
            </a:r>
          </a:p>
          <a:p>
            <a:endParaRPr lang="en-US" dirty="0"/>
          </a:p>
          <a:p>
            <a:r>
              <a:rPr lang="en-US" dirty="0"/>
              <a:t>Manifold Learning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460327-C718-864F-A026-0944A040E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D5B86-ABA6-D443-A47A-B76C324FCE9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1373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F89E99-23D2-7347-9E59-74AA3619D0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Projection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9AD15B67-C45B-7541-823C-8777055956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78474" y="1231641"/>
            <a:ext cx="8513981" cy="5458408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C333EB8-BE55-CD44-AA50-E813293C32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D5B86-ABA6-D443-A47A-B76C324FCE9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3379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F89E99-23D2-7347-9E59-74AA3619D0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Projection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9AD15B67-C45B-7541-823C-8777055956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0384" y="1978090"/>
            <a:ext cx="4855387" cy="3112843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465B417-85C1-624B-BB50-D147540928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5771" y="835760"/>
            <a:ext cx="6606074" cy="56151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74E27A-59D9-6848-821E-DD335476EE0F}"/>
              </a:ext>
            </a:extLst>
          </p:cNvPr>
          <p:cNvSpPr txBox="1"/>
          <p:nvPr/>
        </p:nvSpPr>
        <p:spPr>
          <a:xfrm>
            <a:off x="1425849" y="6081591"/>
            <a:ext cx="3004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Results in info loss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D5035F-DCFD-A54D-AEFA-8822B2F50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D5B86-ABA6-D443-A47A-B76C324FCE9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7176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364</TotalTime>
  <Words>329</Words>
  <Application>Microsoft Office PowerPoint</Application>
  <PresentationFormat>Widescreen</PresentationFormat>
  <Paragraphs>89</Paragraphs>
  <Slides>21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Office Theme</vt:lpstr>
      <vt:lpstr>Advanced Machine Learning Techniques</vt:lpstr>
      <vt:lpstr>Advanced MLT – Course overview</vt:lpstr>
      <vt:lpstr>Dimensionality Reduction</vt:lpstr>
      <vt:lpstr>Increasing dimension</vt:lpstr>
      <vt:lpstr>Increasing dimension =&gt; Curse of dimensionality</vt:lpstr>
      <vt:lpstr>Issues with high dimensionality</vt:lpstr>
      <vt:lpstr>Approaches to dimensionality reduction</vt:lpstr>
      <vt:lpstr>Projection</vt:lpstr>
      <vt:lpstr>Projection</vt:lpstr>
      <vt:lpstr>Issue with projection: Eg swiss roll</vt:lpstr>
      <vt:lpstr>Issue with projection: Eg swiss roll</vt:lpstr>
      <vt:lpstr>Swiss roll data set</vt:lpstr>
      <vt:lpstr>Projection of swiss roll data sets</vt:lpstr>
      <vt:lpstr>Manifold Learning: Unrolling</vt:lpstr>
      <vt:lpstr>Manifold Learning</vt:lpstr>
      <vt:lpstr>Principal Component Analysis - PCA</vt:lpstr>
      <vt:lpstr>Principal Component Analysis - PCA</vt:lpstr>
      <vt:lpstr>PowerPoint Presentation</vt:lpstr>
      <vt:lpstr>Characteristics of PCA</vt:lpstr>
      <vt:lpstr>Implementation of PCA</vt:lpstr>
      <vt:lpstr>Implementation of PCA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Advanced Machine Learning Techniques</dc:title>
  <dc:creator>Microsoft Office User</dc:creator>
  <cp:lastModifiedBy>Microsoft Office User</cp:lastModifiedBy>
  <cp:revision>20</cp:revision>
  <dcterms:created xsi:type="dcterms:W3CDTF">2022-01-06T08:30:30Z</dcterms:created>
  <dcterms:modified xsi:type="dcterms:W3CDTF">2023-02-02T02:34:16Z</dcterms:modified>
</cp:coreProperties>
</file>